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1488" r:id="rId2"/>
    <p:sldId id="1498" r:id="rId3"/>
    <p:sldId id="1482" r:id="rId4"/>
    <p:sldId id="1499" r:id="rId5"/>
    <p:sldId id="1473" r:id="rId6"/>
    <p:sldId id="1493" r:id="rId7"/>
    <p:sldId id="1494" r:id="rId8"/>
    <p:sldId id="1501" r:id="rId9"/>
    <p:sldId id="1503" r:id="rId10"/>
    <p:sldId id="1495" r:id="rId11"/>
    <p:sldId id="1502" r:id="rId12"/>
    <p:sldId id="1489" r:id="rId13"/>
    <p:sldId id="1490" r:id="rId14"/>
    <p:sldId id="1492" r:id="rId15"/>
    <p:sldId id="1491" r:id="rId16"/>
    <p:sldId id="1497" r:id="rId17"/>
    <p:sldId id="1496" r:id="rId18"/>
    <p:sldId id="1500" r:id="rId19"/>
    <p:sldId id="1458" r:id="rId20"/>
  </p:sldIdLst>
  <p:sldSz cx="12192000" cy="6858000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Cambria Math" panose="02040503050406030204" pitchFamily="18" charset="0"/>
      <p:regular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Gentona Book" panose="00000800000000000000" charset="0"/>
      <p:regular r:id="rId28"/>
      <p:bold r:id="rId29"/>
      <p:italic r:id="rId30"/>
    </p:embeddedFont>
    <p:embeddedFont>
      <p:font typeface="Obviously Wide Semi" panose="020B060402020202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A5"/>
    <a:srgbClr val="ED7C24"/>
    <a:srgbClr val="EB8326"/>
    <a:srgbClr val="E98827"/>
    <a:srgbClr val="E7932D"/>
    <a:srgbClr val="E59930"/>
    <a:srgbClr val="E39F33"/>
    <a:srgbClr val="ED7E24"/>
    <a:srgbClr val="000000"/>
    <a:srgbClr val="EA8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0"/>
    <p:restoredTop sz="97425" autoAdjust="0"/>
  </p:normalViewPr>
  <p:slideViewPr>
    <p:cSldViewPr snapToGrid="0" snapToObjects="1">
      <p:cViewPr varScale="1">
        <p:scale>
          <a:sx n="154" d="100"/>
          <a:sy n="154" d="100"/>
        </p:scale>
        <p:origin x="150" y="30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1911-7B65-A44F-93E6-356E0048A6A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D10F1-7D42-A34F-BAC8-00C0AABB3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Wertheim La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1B67ADE8-0F92-3751-CDBB-FF2F540B1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986EB-0387-4CBA-9F15-A02019605B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68EA31E-6B8B-9568-8909-EF3C6E7B722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3340BA7-3273-DA30-FAB7-4572595189C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1930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for Plan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201494-D9B1-10DB-B52A-822F8F0626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95081" y="1271246"/>
            <a:ext cx="9601200" cy="4800600"/>
            <a:chOff x="609280" y="945242"/>
            <a:chExt cx="10973120" cy="54923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BBB07B-4464-A3BC-B007-6898C6B7FDEA}"/>
                </a:ext>
              </a:extLst>
            </p:cNvPr>
            <p:cNvSpPr>
              <a:spLocks/>
            </p:cNvSpPr>
            <p:nvPr userDrawn="1"/>
          </p:nvSpPr>
          <p:spPr>
            <a:xfrm>
              <a:off x="609280" y="945242"/>
              <a:ext cx="10972795" cy="54864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>
              <a:normAutofit/>
            </a:bodyPr>
            <a:lstStyle/>
            <a:p>
              <a:pPr algn="ctr"/>
              <a:endParaRPr lang="en-US" dirty="0" err="1">
                <a:solidFill>
                  <a:schemeClr val="tx1"/>
                </a:solidFill>
                <a:latin typeface="Gentona Book" pitchFamily="2" charset="77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1D903F7-D4C3-74D9-9986-735EAAFE5B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" y="3694405"/>
              <a:ext cx="109728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D968636-D021-94A1-F5A9-5C64639731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951205"/>
              <a:ext cx="0" cy="548640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27457-21F4-1058-48D6-7FB09B2FB206}"/>
              </a:ext>
            </a:extLst>
          </p:cNvPr>
          <p:cNvSpPr txBox="1"/>
          <p:nvPr userDrawn="1"/>
        </p:nvSpPr>
        <p:spPr>
          <a:xfrm>
            <a:off x="1294797" y="606663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63337-E7BB-134D-08B0-B6002A4B259C}"/>
              </a:ext>
            </a:extLst>
          </p:cNvPr>
          <p:cNvSpPr txBox="1"/>
          <p:nvPr userDrawn="1"/>
        </p:nvSpPr>
        <p:spPr>
          <a:xfrm>
            <a:off x="10184356" y="606663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5C04-40A0-5229-F4DF-09DF6229CB59}"/>
              </a:ext>
            </a:extLst>
          </p:cNvPr>
          <p:cNvSpPr txBox="1"/>
          <p:nvPr userDrawn="1"/>
        </p:nvSpPr>
        <p:spPr>
          <a:xfrm rot="16200000">
            <a:off x="753975" y="143802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FE3E8-9A7F-4E73-E007-C51FB09FC6E2}"/>
              </a:ext>
            </a:extLst>
          </p:cNvPr>
          <p:cNvSpPr txBox="1"/>
          <p:nvPr userDrawn="1"/>
        </p:nvSpPr>
        <p:spPr>
          <a:xfrm rot="16200000">
            <a:off x="778822" y="55329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B2A994-7935-B05D-7232-7A537C58D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095" y="6076716"/>
            <a:ext cx="5016887" cy="3592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the MEASURE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927FC2-5CC3-BC38-296D-E6D4B80741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564413" y="3497907"/>
            <a:ext cx="3348660" cy="369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edit the MEASURE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EA73A6-651E-69AD-99B3-6B6C84BD28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813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7721F55-3950-2B5F-1F4D-00349E266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498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2E54725-4E58-BF96-703E-6BE422BB8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813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3EAD869-F40D-E0E6-CD77-D551FBD5E2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498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FF7E63D-5FB0-CED4-674D-4D6C61C9B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THE QUAD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502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445" y="1115886"/>
            <a:ext cx="675063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5-STACK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3804413"/>
            <a:ext cx="4339244" cy="1618488"/>
          </a:xfrm>
          <a:prstGeom prst="cube">
            <a:avLst>
              <a:gd name="adj" fmla="val 85739"/>
            </a:avLst>
          </a:prstGeom>
          <a:solidFill>
            <a:srgbClr val="E4A33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4976979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1234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72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2981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2462392"/>
            <a:ext cx="4339244" cy="1618488"/>
          </a:xfrm>
          <a:prstGeom prst="cube">
            <a:avLst>
              <a:gd name="adj" fmla="val 85739"/>
            </a:avLst>
          </a:prstGeom>
          <a:solidFill>
            <a:srgbClr val="E88B2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3637040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17899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29646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120028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E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29467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262311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2930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3965474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46265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307495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B59-A56A-818C-1B0A-75AE83D84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6444" y="405354"/>
            <a:ext cx="6653913" cy="91440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3200" b="1" i="0" spc="50" baseline="0" dirty="0">
                <a:solidFill>
                  <a:srgbClr val="011FA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7-STACK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4479868"/>
            <a:ext cx="4339244" cy="1618488"/>
          </a:xfrm>
          <a:prstGeom prst="cube">
            <a:avLst>
              <a:gd name="adj" fmla="val 85739"/>
            </a:avLst>
          </a:prstGeom>
          <a:solidFill>
            <a:srgbClr val="E39F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5652434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7989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93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9735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3137847"/>
            <a:ext cx="4339244" cy="1618488"/>
          </a:xfrm>
          <a:prstGeom prst="cube">
            <a:avLst>
              <a:gd name="adj" fmla="val 85739"/>
            </a:avLst>
          </a:prstGeom>
          <a:solidFill>
            <a:srgbClr val="E7932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4312495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24654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36400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795483"/>
            <a:ext cx="4339244" cy="1618488"/>
          </a:xfrm>
          <a:prstGeom prst="cube">
            <a:avLst>
              <a:gd name="adj" fmla="val 85739"/>
            </a:avLst>
          </a:prstGeom>
          <a:solidFill>
            <a:srgbClr val="E9882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97013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329856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9684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4640929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53019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982950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2065CC7-CA76-CA6A-BC1B-6194E6B32BA9}"/>
              </a:ext>
            </a:extLst>
          </p:cNvPr>
          <p:cNvSpPr/>
          <p:nvPr userDrawn="1"/>
        </p:nvSpPr>
        <p:spPr>
          <a:xfrm>
            <a:off x="381000" y="1132444"/>
            <a:ext cx="4339244" cy="1618488"/>
          </a:xfrm>
          <a:prstGeom prst="cube">
            <a:avLst>
              <a:gd name="adj" fmla="val 85739"/>
            </a:avLst>
          </a:prstGeom>
          <a:solidFill>
            <a:srgbClr val="EB83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8DEE50B-A2B6-AE9D-A672-80DA746D4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6446" y="2307092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6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06E268B-9CFA-CC33-CF9F-F522C9AA964E}"/>
              </a:ext>
            </a:extLst>
          </p:cNvPr>
          <p:cNvSpPr/>
          <p:nvPr userDrawn="1"/>
        </p:nvSpPr>
        <p:spPr>
          <a:xfrm>
            <a:off x="381000" y="462519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C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B364CDD-2B17-5335-C800-D3E2D8AC4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6446" y="1637167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B3D12-B5E4-DF16-8075-CC32967B9831}"/>
              </a:ext>
            </a:extLst>
          </p:cNvPr>
          <p:cNvCxnSpPr>
            <a:stCxn id="11" idx="4"/>
            <a:endCxn id="12" idx="1"/>
          </p:cNvCxnSpPr>
          <p:nvPr userDrawn="1"/>
        </p:nvCxnSpPr>
        <p:spPr>
          <a:xfrm>
            <a:off x="3332569" y="1965601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779B92-EA6E-FB78-7ECB-13353CFCAD6D}"/>
              </a:ext>
            </a:extLst>
          </p:cNvPr>
          <p:cNvCxnSpPr>
            <a:cxnSpLocks/>
            <a:stCxn id="8" idx="4"/>
            <a:endCxn id="9" idx="1"/>
          </p:cNvCxnSpPr>
          <p:nvPr userDrawn="1"/>
        </p:nvCxnSpPr>
        <p:spPr>
          <a:xfrm>
            <a:off x="3332569" y="2635526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 at a G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E541AF-5919-CED3-A880-9D662E393A55}"/>
              </a:ext>
            </a:extLst>
          </p:cNvPr>
          <p:cNvGrpSpPr/>
          <p:nvPr userDrawn="1"/>
        </p:nvGrpSpPr>
        <p:grpSpPr>
          <a:xfrm>
            <a:off x="369276" y="1125415"/>
            <a:ext cx="11427389" cy="4994031"/>
            <a:chOff x="184638" y="1125415"/>
            <a:chExt cx="12007362" cy="49940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AE6177-5AE5-E281-4336-74E5BAF7BBED}"/>
                </a:ext>
              </a:extLst>
            </p:cNvPr>
            <p:cNvCxnSpPr/>
            <p:nvPr/>
          </p:nvCxnSpPr>
          <p:spPr>
            <a:xfrm>
              <a:off x="184638" y="2790092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96C9A-D1BD-9B1D-BD91-38D6C1DF5643}"/>
                </a:ext>
              </a:extLst>
            </p:cNvPr>
            <p:cNvCxnSpPr/>
            <p:nvPr/>
          </p:nvCxnSpPr>
          <p:spPr>
            <a:xfrm>
              <a:off x="184638" y="1125415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0E6BFE-7CC1-9A9D-7109-95C505705A70}"/>
                </a:ext>
              </a:extLst>
            </p:cNvPr>
            <p:cNvCxnSpPr/>
            <p:nvPr/>
          </p:nvCxnSpPr>
          <p:spPr>
            <a:xfrm>
              <a:off x="184638" y="6119446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86BA4E-3C16-4580-3705-D2FC0A9971F2}"/>
                </a:ext>
              </a:extLst>
            </p:cNvPr>
            <p:cNvCxnSpPr/>
            <p:nvPr/>
          </p:nvCxnSpPr>
          <p:spPr>
            <a:xfrm>
              <a:off x="184638" y="4454769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DA0F6C-DFCD-B34D-3D79-8D4F96F4E03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5637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20676-8808-BEB3-C076-1C6659719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7863253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E8FD06-E5F2-3AF6-FBD3-86586FA9B0EF}"/>
              </a:ext>
            </a:extLst>
          </p:cNvPr>
          <p:cNvCxnSpPr>
            <a:cxnSpLocks/>
          </p:cNvCxnSpPr>
          <p:nvPr userDrawn="1"/>
        </p:nvCxnSpPr>
        <p:spPr>
          <a:xfrm flipV="1">
            <a:off x="4270130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005000-1433-E0CB-9D8B-3C0F48343452}"/>
              </a:ext>
            </a:extLst>
          </p:cNvPr>
          <p:cNvCxnSpPr>
            <a:cxnSpLocks/>
          </p:cNvCxnSpPr>
          <p:nvPr userDrawn="1"/>
        </p:nvCxnSpPr>
        <p:spPr>
          <a:xfrm flipV="1">
            <a:off x="67700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2360BB-EE41-EF0A-7987-7FC6938C1C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275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BC41EB4-74FA-78FA-781B-877DDFC05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079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538BAB6-E084-026C-9B60-521D705015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516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31AC11D3-C7B1-ACFA-FC07-CF73BED4B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75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D0170E29-4C45-56D3-D97D-9C45E71EC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79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A1106E0B-3C51-431E-2427-0D0F946FCE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4516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D1D10764-E693-536C-9B62-CC78A04177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275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E969C05-89E4-BEDA-B804-4590738BD9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0079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5ACF44A0-0B9C-8220-E7FD-82D1617244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516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268633-6840-D7EA-2322-FAF99A6AB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of “X AT A GLANCE”</a:t>
            </a:r>
          </a:p>
        </p:txBody>
      </p:sp>
    </p:spTree>
    <p:extLst>
      <p:ext uri="{BB962C8B-B14F-4D97-AF65-F5344CB8AC3E}">
        <p14:creationId xmlns:p14="http://schemas.microsoft.com/office/powerpoint/2010/main" val="42745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es of 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DAD5B5-0B74-B1C4-D1A5-5CD492FCBF20}"/>
              </a:ext>
            </a:extLst>
          </p:cNvPr>
          <p:cNvGrpSpPr/>
          <p:nvPr userDrawn="1"/>
        </p:nvGrpSpPr>
        <p:grpSpPr>
          <a:xfrm>
            <a:off x="375070" y="323004"/>
            <a:ext cx="11445410" cy="5870565"/>
            <a:chOff x="375070" y="323004"/>
            <a:chExt cx="11445410" cy="58705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773234-F5E3-40D2-11E5-315772E936E2}"/>
                </a:ext>
              </a:extLst>
            </p:cNvPr>
            <p:cNvGrpSpPr/>
            <p:nvPr/>
          </p:nvGrpSpPr>
          <p:grpSpPr>
            <a:xfrm>
              <a:off x="10890371" y="323004"/>
              <a:ext cx="930109" cy="5870565"/>
              <a:chOff x="10795320" y="323004"/>
              <a:chExt cx="930109" cy="5870565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2B29875-654B-65A0-5F73-4EE67D689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DEECDF9-A865-FF99-72D0-5F76F3FC3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5D81DF2-2B11-ED10-718D-FC18F469F875}"/>
                  </a:ext>
                </a:extLst>
              </p:cNvPr>
              <p:cNvCxnSpPr>
                <a:endCxn id="14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732248B-3447-F61A-7D24-CDD764C9C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2D4B6EE-9317-18F5-A854-D577A8806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9456A3-A7A3-038D-E107-095FB3E18A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6F5E1E5-5F09-EF63-0983-E79D62F3F312}"/>
                  </a:ext>
                </a:extLst>
              </p:cNvPr>
              <p:cNvCxnSpPr>
                <a:endCxn id="14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706757A-F203-41E1-D4B4-7075490E89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B63C4F0-DE73-D93B-1609-9A2842437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9B54057-322A-1F3E-2A0C-3927B0BD80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08D1F64-2286-B470-F61E-70F34ECA37BD}"/>
                  </a:ext>
                </a:extLst>
              </p:cNvPr>
              <p:cNvCxnSpPr>
                <a:endCxn id="15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973E279-C7C0-E13C-05BD-213B7CC78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848E4D7-222E-41A5-2D50-03DD1568CA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6F7DF27-DB6A-13FC-0465-3C765C765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D336CE4-7971-E47E-A7A3-AD179732CC34}"/>
                  </a:ext>
                </a:extLst>
              </p:cNvPr>
              <p:cNvCxnSpPr>
                <a:endCxn id="15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69EB12B-529E-3AAB-F01F-6145F19D9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4F76DE-4117-D5DB-52BA-278684CAABDA}"/>
                </a:ext>
              </a:extLst>
            </p:cNvPr>
            <p:cNvGrpSpPr/>
            <p:nvPr/>
          </p:nvGrpSpPr>
          <p:grpSpPr>
            <a:xfrm>
              <a:off x="9575961" y="323004"/>
              <a:ext cx="930109" cy="5870565"/>
              <a:chOff x="10795320" y="323004"/>
              <a:chExt cx="930109" cy="587056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F998D19-B6F0-FA21-8569-07EF6528D0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F0D2626-34D0-B80B-8386-17176409B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FFA3317-E908-4808-1623-7A92969B5C90}"/>
                  </a:ext>
                </a:extLst>
              </p:cNvPr>
              <p:cNvCxnSpPr>
                <a:endCxn id="12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208C970-FE87-B3D6-BA00-A373A843A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660F17E-DF23-7A28-6AB6-4D22C93A9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D91508C-9D90-331F-C991-4DC10ED4D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621EC27-1F8B-04F7-36E8-CE5F2D0A657D}"/>
                  </a:ext>
                </a:extLst>
              </p:cNvPr>
              <p:cNvCxnSpPr>
                <a:endCxn id="13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64AA00-4DA5-B02E-B0AE-6729CCCA85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C338FBC-0892-77E2-7EB3-E57A79BF6B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FFD9814-A04F-4BDB-F683-A0C855853C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415AEEF-6A69-FF18-DAAF-5922A957DE48}"/>
                  </a:ext>
                </a:extLst>
              </p:cNvPr>
              <p:cNvCxnSpPr>
                <a:endCxn id="13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9EA5DE1-06E6-5DAE-FF5E-3B3446A5A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453420D-B02A-8CDA-7FF7-0359EB6C3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178B9E7-B747-B3AF-913A-041FBD356A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2B1DF9B-2E92-9E22-E129-7F03EE5A51B9}"/>
                  </a:ext>
                </a:extLst>
              </p:cNvPr>
              <p:cNvCxnSpPr>
                <a:endCxn id="13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33505E7-120D-5E56-F02A-D57636F55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B100C0-2104-7C04-E5B0-334977F5B1BD}"/>
                </a:ext>
              </a:extLst>
            </p:cNvPr>
            <p:cNvGrpSpPr/>
            <p:nvPr/>
          </p:nvGrpSpPr>
          <p:grpSpPr>
            <a:xfrm>
              <a:off x="8261548" y="323004"/>
              <a:ext cx="930109" cy="5870565"/>
              <a:chOff x="10795320" y="323004"/>
              <a:chExt cx="930109" cy="5870565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72784EF-AD92-03EA-E024-82CF82EE7A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2D2D140-D40A-3B64-A5C8-45ABD7D3BA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CA71605-856F-0FE6-EF0C-0C4992554206}"/>
                  </a:ext>
                </a:extLst>
              </p:cNvPr>
              <p:cNvCxnSpPr>
                <a:endCxn id="11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E3654F-5F06-201A-3771-A0ACB7616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6482DA8-2BFD-D2F6-75CF-1957B36097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36318D9-7E47-89AD-5FC7-9F59DC777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0F860F3-34AE-5F1F-0F8F-05FD10E4610A}"/>
                  </a:ext>
                </a:extLst>
              </p:cNvPr>
              <p:cNvCxnSpPr>
                <a:endCxn id="11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47CF60E-14E1-4D78-7ED0-BFE5E0668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5A228D9-19BE-2C64-C847-D4921153C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3E77D06-045A-C7A3-5FDF-7320078FC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2972981-0263-C0D3-9904-D4F0C5CE0045}"/>
                  </a:ext>
                </a:extLst>
              </p:cNvPr>
              <p:cNvCxnSpPr>
                <a:endCxn id="11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4ED4E4-FBF2-CF48-881B-285CED79F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0731A16-D12C-55C6-32D3-29017A9012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92976AA-3578-C21D-027B-E54C2CC596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E660B3D-631B-CADC-CBF4-D6FD57224BFF}"/>
                  </a:ext>
                </a:extLst>
              </p:cNvPr>
              <p:cNvCxnSpPr>
                <a:endCxn id="12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6895355-A7D1-F72F-0FA3-8765037E3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4E4FF0-99CC-ECDB-6416-495BF7510FAB}"/>
                </a:ext>
              </a:extLst>
            </p:cNvPr>
            <p:cNvGrpSpPr/>
            <p:nvPr/>
          </p:nvGrpSpPr>
          <p:grpSpPr>
            <a:xfrm>
              <a:off x="6947135" y="323004"/>
              <a:ext cx="930109" cy="5870565"/>
              <a:chOff x="10795320" y="323004"/>
              <a:chExt cx="930109" cy="5870565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7135B8D-B142-DFE6-D2B9-54EAEFEB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D94DEEA-3276-DBCF-857C-106001037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F9FD790-A72E-B62B-A888-CDABAAC6D122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9FB79B8-F3DA-FD93-33ED-2420BBF42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0982BF7-9DED-962C-8301-A56CC9FAC5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6A9E52D-4611-E7BF-200A-7044BE1CB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0D267BC-82F2-9AC0-3380-880927C2D8AD}"/>
                  </a:ext>
                </a:extLst>
              </p:cNvPr>
              <p:cNvCxnSpPr>
                <a:endCxn id="9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238848-3AC7-F047-9066-32DC9D336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C406906-2763-3FA4-1C12-91C74CCBA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057818C-864D-1A0B-CF77-D750E40D22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491AFB6-E68D-D0F1-BD27-A3579B011387}"/>
                  </a:ext>
                </a:extLst>
              </p:cNvPr>
              <p:cNvCxnSpPr>
                <a:endCxn id="10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E255A33-6304-3505-13CA-34479A07E7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DD04706-6006-B3F3-1A59-7338E77FB0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ADFB814-D4C8-7D11-0188-43C7FC56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4BEB13E-818D-04D9-19AD-E2CBE39807A7}"/>
                  </a:ext>
                </a:extLst>
              </p:cNvPr>
              <p:cNvCxnSpPr>
                <a:endCxn id="10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7B39CC3-6467-DEE3-16F8-D0558D971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B7006C-FDC7-A249-9B97-FB46B9602EB7}"/>
                </a:ext>
              </a:extLst>
            </p:cNvPr>
            <p:cNvGrpSpPr/>
            <p:nvPr/>
          </p:nvGrpSpPr>
          <p:grpSpPr>
            <a:xfrm>
              <a:off x="5632722" y="323004"/>
              <a:ext cx="930109" cy="5870565"/>
              <a:chOff x="10795320" y="323004"/>
              <a:chExt cx="930109" cy="587056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E3BA0E-0274-F727-01B2-3257472EC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E263FA4-DAC4-5E45-7A55-3F1C0A609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28C4BF-CEC2-A91F-1927-84C070111404}"/>
                  </a:ext>
                </a:extLst>
              </p:cNvPr>
              <p:cNvCxnSpPr>
                <a:endCxn id="79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FD764E1-4B7C-30C0-B72D-176E63712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97E193A-D245-825F-729D-CA531CB7AD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B519964-A5C5-242E-C3ED-81C2BE85A1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3C5166A-7B20-0FCC-60AC-E89D3E14F5CE}"/>
                  </a:ext>
                </a:extLst>
              </p:cNvPr>
              <p:cNvCxnSpPr>
                <a:endCxn id="83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E726EA3-65E2-EA6D-EB93-F2952ABB4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D231BB-1F81-1011-C4FD-6BFE0814D7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219C6C-C0B8-101B-A563-A97A4B1E44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186350E-D424-3920-C85E-6C388F3A6ED4}"/>
                  </a:ext>
                </a:extLst>
              </p:cNvPr>
              <p:cNvCxnSpPr>
                <a:endCxn id="87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FE0FA06-F3F7-E937-922F-0B982D652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2A37930-5BB1-9143-4B0E-E8FF4FF9F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6397B3B-B67E-1D20-1661-0439DBECBD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CBF8937-C2B3-E5A8-B905-2F78F0EA039D}"/>
                  </a:ext>
                </a:extLst>
              </p:cNvPr>
              <p:cNvCxnSpPr>
                <a:endCxn id="91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BC68BB1-2F76-7FAC-6CB7-9F7792C6C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E107CC-2AE5-E588-469F-30FCFF71F909}"/>
                </a:ext>
              </a:extLst>
            </p:cNvPr>
            <p:cNvGrpSpPr/>
            <p:nvPr/>
          </p:nvGrpSpPr>
          <p:grpSpPr>
            <a:xfrm>
              <a:off x="4318309" y="323004"/>
              <a:ext cx="930109" cy="5870565"/>
              <a:chOff x="10795320" y="323004"/>
              <a:chExt cx="930109" cy="587056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E6FACE-5A4F-8D8B-4C69-344F4A0061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8E37414-F94B-2D5D-E7DE-2806A0452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C245EE6-D29B-96FC-AD21-D2EE068158E9}"/>
                  </a:ext>
                </a:extLst>
              </p:cNvPr>
              <p:cNvCxnSpPr>
                <a:endCxn id="6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1DA6C0D-74DF-F5B8-01BD-DB365FE94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5B2F5B6-C9C6-5E55-35E0-C28762BE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073A151-5364-4C69-89AA-1746AEEAE1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F44F18-572E-7E62-0946-9B62186189BB}"/>
                  </a:ext>
                </a:extLst>
              </p:cNvPr>
              <p:cNvCxnSpPr>
                <a:endCxn id="6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66988D-420B-B775-9DFE-7104BBB8FE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483B21-6573-8109-8711-EB8A42221F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92473-1DAD-84A0-6584-16545080D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30BB34-8761-FBA1-33A5-AC0838A18BA1}"/>
                  </a:ext>
                </a:extLst>
              </p:cNvPr>
              <p:cNvCxnSpPr>
                <a:endCxn id="7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CD00BD8-74DE-A3D1-430C-D7B4BBD8E4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8003DE4-027C-347B-4F19-0640FF73E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5E1AE4-2D0C-C322-49D0-A4CC8BCF8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A00637-41C1-DFF1-0795-896825D373AE}"/>
                  </a:ext>
                </a:extLst>
              </p:cNvPr>
              <p:cNvCxnSpPr>
                <a:endCxn id="7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EF6752D-2163-2F0B-16B8-DA4002D6B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31062B-3B3A-7830-CB7F-7CC5A1DD4DF5}"/>
                </a:ext>
              </a:extLst>
            </p:cNvPr>
            <p:cNvGrpSpPr/>
            <p:nvPr/>
          </p:nvGrpSpPr>
          <p:grpSpPr>
            <a:xfrm>
              <a:off x="3003896" y="323004"/>
              <a:ext cx="930109" cy="5870565"/>
              <a:chOff x="10795320" y="323004"/>
              <a:chExt cx="930109" cy="587056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511E5F8-F26A-EF30-5F19-D908D6800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B8DEC5B-A4CD-6CB9-170E-DD496F701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B8AE8F-9550-B97A-FF44-6A110E42C3A6}"/>
                  </a:ext>
                </a:extLst>
              </p:cNvPr>
              <p:cNvCxnSpPr>
                <a:endCxn id="4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7936ADC-A688-7220-040D-8B416FDE2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296C763-5D7B-EB09-3A3F-9CD5EB8CA4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D88830E-058D-1022-8BAC-7F1E739F0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77FD0BA-BC30-4BF8-4C70-99C5EE789935}"/>
                  </a:ext>
                </a:extLst>
              </p:cNvPr>
              <p:cNvCxnSpPr>
                <a:endCxn id="5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7162971-7842-EE86-2DF3-4B36377DA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A51EC9-B355-ACF8-4973-B4CE8C3079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5A7877A-8A8A-EEBB-5561-3218D15DD5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48728F7-2273-C109-D407-21BFD73DBFCC}"/>
                  </a:ext>
                </a:extLst>
              </p:cNvPr>
              <p:cNvCxnSpPr>
                <a:endCxn id="5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DFAAA58-2F3E-D4CC-8FE4-DA494999C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047D7C-379C-3B71-2A99-E9A1DC9B1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352A78-F62C-A2D9-7814-672EBAE35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784037-A36A-AA7A-23E3-7C24E64636CB}"/>
                  </a:ext>
                </a:extLst>
              </p:cNvPr>
              <p:cNvCxnSpPr>
                <a:endCxn id="5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B4CE22-C0AB-B70F-8B59-76DF81DB4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F01F36-8B7B-1455-C379-D19556A480C3}"/>
                </a:ext>
              </a:extLst>
            </p:cNvPr>
            <p:cNvGrpSpPr/>
            <p:nvPr/>
          </p:nvGrpSpPr>
          <p:grpSpPr>
            <a:xfrm>
              <a:off x="1689483" y="323004"/>
              <a:ext cx="930109" cy="5870565"/>
              <a:chOff x="10795320" y="323004"/>
              <a:chExt cx="930109" cy="587056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ACDFA6-28B6-1E19-A1D8-8CE2444509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608F22-D383-3DFD-A1DF-C5E1846DE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102B9F-54E2-5C1F-1FB5-02DC9AC47748}"/>
                  </a:ext>
                </a:extLst>
              </p:cNvPr>
              <p:cNvCxnSpPr>
                <a:endCxn id="3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740C722-2357-81D4-183E-8A03BF9B0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52CF7D-45B5-CFF6-DDD4-C08E41114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DE114A1-F6BA-53EC-5462-D289147DD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EB929AF-8DE0-04B1-C403-D08BA8C10188}"/>
                  </a:ext>
                </a:extLst>
              </p:cNvPr>
              <p:cNvCxnSpPr>
                <a:endCxn id="3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972E2-3DAE-8318-207C-4406E9852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E39C27-BD0A-A6B2-22F9-1E61056D47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BDC11D-3178-65F4-361C-BB61D25746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058C8EF-7AF3-CC27-030B-3B1D922B8B6F}"/>
                  </a:ext>
                </a:extLst>
              </p:cNvPr>
              <p:cNvCxnSpPr>
                <a:endCxn id="3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5C3DA41-A44D-A513-2454-6934991FBC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C69BD66-0BEB-5E71-6F56-7E38575901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359AE5E-A4FD-44A0-9375-CE420CF9B6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3C1298-4957-9E14-E288-925C2D041E46}"/>
                  </a:ext>
                </a:extLst>
              </p:cNvPr>
              <p:cNvCxnSpPr>
                <a:endCxn id="4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AA2C8A2-A3E0-B4DB-FAC6-6CF2ED8FA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71D334-5313-AEBC-A96D-F68A9118F69C}"/>
                </a:ext>
              </a:extLst>
            </p:cNvPr>
            <p:cNvGrpSpPr/>
            <p:nvPr/>
          </p:nvGrpSpPr>
          <p:grpSpPr>
            <a:xfrm>
              <a:off x="375070" y="323004"/>
              <a:ext cx="930109" cy="5870565"/>
              <a:chOff x="10795320" y="323004"/>
              <a:chExt cx="930109" cy="587056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EDD76-F2CD-4B92-CAA4-0090E226EA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01880A-CE7C-0359-2FE0-EAA01CF5B5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E667102-CECE-8E40-FA53-7A7395E17A54}"/>
                  </a:ext>
                </a:extLst>
              </p:cNvPr>
              <p:cNvCxnSpPr>
                <a:endCxn id="1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6B7ABC4-DAF3-96F3-DFE6-95F2E80B7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2C5463-E871-79BA-B033-3EAAB3FF2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ABEC0-F313-C621-CA6F-38AA1E480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5E8E734-D665-4D43-72A8-AD5E196D68C5}"/>
                  </a:ext>
                </a:extLst>
              </p:cNvPr>
              <p:cNvCxnSpPr>
                <a:endCxn id="1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48C0374-76E3-BC0B-978D-8DB299977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2C2471-D6C6-467A-9E91-33D904AC6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FA5B87-7EFF-62FC-53FF-E5A8E2C555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A5911C1-9694-BDB0-D35E-E2B666587459}"/>
                  </a:ext>
                </a:extLst>
              </p:cNvPr>
              <p:cNvCxnSpPr>
                <a:endCxn id="2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AA1B38E-EB1E-B213-8EA5-30FD84DDD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3863BE9-C584-202B-119C-C076E9FDA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15B8AAF-23CB-2779-A3DE-FC8ED1F4C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107353-2939-7231-3C38-2DE808BCE1E5}"/>
                  </a:ext>
                </a:extLst>
              </p:cNvPr>
              <p:cNvCxnSpPr>
                <a:endCxn id="2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C4BC28A-43E8-C6C5-AA2C-0B40B81E4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80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7F2848-4E85-4DEC-1214-1E42F52AA54F}"/>
              </a:ext>
            </a:extLst>
          </p:cNvPr>
          <p:cNvGrpSpPr/>
          <p:nvPr userDrawn="1"/>
        </p:nvGrpSpPr>
        <p:grpSpPr>
          <a:xfrm>
            <a:off x="4293897" y="1968720"/>
            <a:ext cx="3604206" cy="2920561"/>
            <a:chOff x="4155638" y="2449165"/>
            <a:chExt cx="3604206" cy="2920561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4B9D19E-6F2B-10D3-492D-E3D8CAB0216A}"/>
                </a:ext>
              </a:extLst>
            </p:cNvPr>
            <p:cNvSpPr/>
            <p:nvPr/>
          </p:nvSpPr>
          <p:spPr>
            <a:xfrm flipH="1">
              <a:off x="415563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C0BA78E-7EF2-E861-38E3-994B02BCE2D6}"/>
                </a:ext>
              </a:extLst>
            </p:cNvPr>
            <p:cNvSpPr/>
            <p:nvPr/>
          </p:nvSpPr>
          <p:spPr>
            <a:xfrm flipH="1">
              <a:off x="766742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21FD0F-960D-7EAC-EC4B-FC183103EA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6603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C6D11-6C3B-FAA8-AD84-9EDDEB2C8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6553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BA9E3BB-69A9-ABCC-A333-6667572309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6639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DEE8C69-E808-1DD3-36F3-9F7D89BC9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6589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D19B3B9-2AD4-C1DB-F41E-C386F404A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660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4E2FB16-8A3A-78D1-F85F-5B53D0BDC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610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860E97-9977-1BEE-D8F4-E486A3F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STATS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8842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7EC8E6E-E2C0-B1D4-B020-0CA9DBBE0E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D9541-19A3-E5FA-359F-9D2830F4D1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29C8D26-DF5A-1D9D-B502-CBCAAC2D5E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62ADFF1-8CB3-C689-DF3E-897B17D79D9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404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Gradient Backgroun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- R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164C2A-11C6-10CF-34AA-9D8D77C5C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31094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- Lef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8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897EBD-B625-C031-7E1C-0BD307D65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31822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B0B4ED-431A-4B95-5A12-602B8836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32777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0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93902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 userDrawn="1"/>
        </p:nvSpPr>
        <p:spPr>
          <a:xfrm>
            <a:off x="11389319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4DC7E-A8D1-B8A6-9C35-F80F3DEE1687}"/>
              </a:ext>
            </a:extLst>
          </p:cNvPr>
          <p:cNvSpPr txBox="1"/>
          <p:nvPr userDrawn="1"/>
        </p:nvSpPr>
        <p:spPr>
          <a:xfrm>
            <a:off x="438439" y="6468319"/>
            <a:ext cx="12558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sz="1400" b="1" i="0" dirty="0">
                <a:solidFill>
                  <a:srgbClr val="0020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65A49-171B-1351-6B96-7339A5204F92}"/>
              </a:ext>
            </a:extLst>
          </p:cNvPr>
          <p:cNvCxnSpPr>
            <a:cxnSpLocks/>
          </p:cNvCxnSpPr>
          <p:nvPr userDrawn="1"/>
        </p:nvCxnSpPr>
        <p:spPr>
          <a:xfrm>
            <a:off x="381000" y="3611927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71C8AE-B5DF-2B2F-2E7F-F4D3352A4944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898425"/>
            <a:ext cx="0" cy="5347432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89236E-F34B-9F64-198D-7608568E5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43459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7FA42-C6BD-904F-187B-DB80C688AE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39" y="160433"/>
            <a:ext cx="509281" cy="50928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4E2600-2B82-B196-A763-B9ACAFF9A6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0558" y="6491403"/>
            <a:ext cx="8125104" cy="26161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Names, affiliations, departments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1C068E-47D5-FD2C-1C79-8F8B705C36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81000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63B9B02-4EEA-6386-A0F8-DA48924B8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E5150D-7454-2855-F814-1A4AD1422B4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1509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2BAC9D2-43F4-4073-EA7B-416024ED49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1508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190E052-3969-6271-3FDF-F95FA80B50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00788" y="942975"/>
            <a:ext cx="5510212" cy="2574925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an</a:t>
            </a:r>
            <a:br>
              <a:rPr lang="en-US" dirty="0"/>
            </a:br>
            <a:r>
              <a:rPr lang="en-US" dirty="0"/>
              <a:t>image, figure, or illustration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D2FD6D6-620E-2DF7-6D9F-141100CA7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35671" y="6491403"/>
            <a:ext cx="1507276" cy="261610"/>
          </a:xfrm>
          <a:solidFill>
            <a:schemeClr val="bg1"/>
          </a:solidFill>
        </p:spPr>
        <p:txBody>
          <a:bodyPr wrap="square" rtlCol="0" anchor="ctr" anchorCtr="0">
            <a:spAutoFit/>
          </a:bodyPr>
          <a:lstStyle>
            <a:lvl1pPr marL="0" indent="0" algn="ctr">
              <a:buNone/>
              <a:defRPr lang="en-US" sz="1100" b="1" i="0" dirty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/>
            <a:r>
              <a:rPr lang="en-US" dirty="0"/>
              <a:t>XX/XX/20XX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7205F5-3F04-58BE-A7F1-65D06A9DB6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2387" y="2"/>
            <a:ext cx="1077797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471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55CBD-5F93-C64C-B458-C17ADF6C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298B-E065-F140-8AD0-1D96EAB0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982218"/>
            <a:ext cx="11429360" cy="53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48C600-74C1-0149-9C92-09D5DA8910D6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E688E1-3EA4-8844-83D2-14A672E4F524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B6123-D951-2D3F-2878-CE47FB744EE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86943" y="6471401"/>
            <a:ext cx="8064840" cy="31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7" r:id="rId3"/>
    <p:sldLayoutId id="2147483659" r:id="rId4"/>
    <p:sldLayoutId id="2147483662" r:id="rId5"/>
    <p:sldLayoutId id="2147483663" r:id="rId6"/>
    <p:sldLayoutId id="2147483660" r:id="rId7"/>
    <p:sldLayoutId id="2147483661" r:id="rId8"/>
    <p:sldLayoutId id="2147483668" r:id="rId9"/>
    <p:sldLayoutId id="2147483675" r:id="rId10"/>
    <p:sldLayoutId id="2147483671" r:id="rId11"/>
    <p:sldLayoutId id="2147483673" r:id="rId12"/>
    <p:sldLayoutId id="2147483672" r:id="rId13"/>
    <p:sldLayoutId id="2147483670" r:id="rId14"/>
    <p:sldLayoutId id="2147483674" r:id="rId15"/>
    <p:sldLayoutId id="214748366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spc="50" baseline="0">
          <a:solidFill>
            <a:srgbClr val="011FA3"/>
          </a:solidFill>
          <a:latin typeface="Obviously Wide Semi" pitchFamily="8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hyperlink" Target="https://doi.org/10.12785/ijcds/090217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4900B-277C-B755-847A-6F9FB2454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Rotary Phase Converter Upgrade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F982A-D719-0A72-56B2-6D3936764C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6" y="3713560"/>
            <a:ext cx="11477625" cy="1033101"/>
          </a:xfrm>
        </p:spPr>
        <p:txBody>
          <a:bodyPr/>
          <a:lstStyle/>
          <a:p>
            <a:r>
              <a:rPr lang="en-US" dirty="0"/>
              <a:t>Steven Vokoun</a:t>
            </a:r>
          </a:p>
          <a:p>
            <a:r>
              <a:rPr lang="en-US" dirty="0"/>
              <a:t>EEL4930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818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42610CD-727C-C7AB-6EEB-30F99F0B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902" y="3625663"/>
            <a:ext cx="12616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91DEB5ED-EADD-6FD5-1084-FA594A6D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2" y="137272"/>
            <a:ext cx="8182215" cy="6322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634D60-0031-2637-1650-FEF2D720678D}"/>
              </a:ext>
            </a:extLst>
          </p:cNvPr>
          <p:cNvSpPr txBox="1"/>
          <p:nvPr/>
        </p:nvSpPr>
        <p:spPr>
          <a:xfrm>
            <a:off x="8442984" y="385375"/>
            <a:ext cx="36992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Gentona Book" pitchFamily="2" charset="77"/>
              </a:rPr>
              <a:t>Start:</a:t>
            </a:r>
          </a:p>
          <a:p>
            <a:pPr algn="l"/>
            <a:r>
              <a:rPr lang="en-US" sz="1200" dirty="0">
                <a:latin typeface="Gentona Book" pitchFamily="2" charset="77"/>
              </a:rPr>
              <a:t>When Current Meter 1 reads high current, or On Switch Pushed:</a:t>
            </a:r>
          </a:p>
          <a:p>
            <a:pPr algn="l"/>
            <a:r>
              <a:rPr lang="en-US" sz="1600" dirty="0">
                <a:latin typeface="Gentona Book" pitchFamily="2" charset="77"/>
              </a:rPr>
              <a:t>5 -&gt;50ms- 1,2,3 -&gt;250ms- 5 -&gt; 500ms- 4 </a:t>
            </a:r>
          </a:p>
          <a:p>
            <a:pPr algn="l"/>
            <a:endParaRPr lang="en-US" sz="1600" dirty="0">
              <a:latin typeface="Gentona Book" pitchFamily="2" charset="77"/>
            </a:endParaRPr>
          </a:p>
          <a:p>
            <a:r>
              <a:rPr lang="en-US" sz="2000" dirty="0">
                <a:latin typeface="Gentona Book" pitchFamily="2" charset="77"/>
              </a:rPr>
              <a:t>Stop:</a:t>
            </a:r>
          </a:p>
          <a:p>
            <a:pPr algn="l"/>
            <a:r>
              <a:rPr lang="en-US" sz="1600" dirty="0">
                <a:latin typeface="Gentona Book" pitchFamily="2" charset="77"/>
              </a:rPr>
              <a:t>1,2,3,4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94B0D-A6C5-0A68-042C-3256B8C5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1725329"/>
            <a:ext cx="1316548" cy="1316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BA9545-B6BC-6C19-62B7-1E72CFFE0D13}"/>
              </a:ext>
            </a:extLst>
          </p:cNvPr>
          <p:cNvSpPr txBox="1"/>
          <p:nvPr/>
        </p:nvSpPr>
        <p:spPr>
          <a:xfrm>
            <a:off x="8519160" y="2743200"/>
            <a:ext cx="268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6 Relay Board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Single Pole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Double Pole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Tripple Pole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Arduino Nano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ADS1115 ADC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2 - SCT013 20A 1V Current Transformer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D3A01A-4C53-9727-1A9A-36255585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984" y="5004473"/>
            <a:ext cx="1417296" cy="141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413A4E-73F6-1408-00E3-071AA798A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37" y="5185891"/>
            <a:ext cx="1128757" cy="11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9A92-3783-4BB0-9744-FDABADB4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2" y="-139313"/>
            <a:ext cx="2292349" cy="77494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02E49-97FD-C83F-DCDE-F3C58F6B5F78}"/>
              </a:ext>
            </a:extLst>
          </p:cNvPr>
          <p:cNvSpPr txBox="1"/>
          <p:nvPr/>
        </p:nvSpPr>
        <p:spPr>
          <a:xfrm>
            <a:off x="191952" y="454905"/>
            <a:ext cx="11945256" cy="6093976"/>
          </a:xfrm>
          <a:prstGeom prst="rect">
            <a:avLst/>
          </a:prstGeom>
          <a:noFill/>
        </p:spPr>
        <p:txBody>
          <a:bodyPr wrap="none" numCol="3">
            <a:noAutofit/>
          </a:bodyPr>
          <a:lstStyle/>
          <a:p>
            <a:r>
              <a:rPr lang="en-US" sz="10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Wire.h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&lt;Adafruit_ADS1X15.h&gt;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&lt;LiquidCrystal_I2C.h&gt;</a:t>
            </a: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Adafruit_ADS1115 ads;</a:t>
            </a: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LiquidCrystal_I2C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0x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27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//16 columns, 2 rows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Current measurement constants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FACTOR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 20A/1Vfrom the CT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multiplier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0.00005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Digital pin assignments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startPin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l1Pin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l2Pin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contactor1Pin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contactor2Pin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emergencyStart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digital_ground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setup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I2C Voltmeter setup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Serial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9600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ads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setGain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GAIN_FOUR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// +/- 1.024V, 1 bit = 0.5mV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ads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Set up the digital pins as outputs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startPin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OUTPUT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l1Pin, OUTPUT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l2Pin, OUTPUT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contactor1Pin, OUTPUT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contactor2Pin, OUTPUT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digital_ground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OUTPUT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Initialize the output states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startPin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l1Pin,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l2Pin,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contactor1Pin,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contactor2Pin,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digital_ground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pinMode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emergencyStart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INPUT_PULLUP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Initialize the LCD display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backlight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setCursor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"Current (A): "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loop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ads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readADC_Differential_0_1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 multiplier * FACTOR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.5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digitalRead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emergencyStart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startMotor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setCursor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getcurrent_RUN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500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setCursor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0.00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startMotor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Current =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getcurrent_RUN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 &gt;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Current =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getcurrent_RUN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setCursor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3000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startMotor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startPin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HIGH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50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l1Pin, HIGH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l2Pin, HIGH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contactor1Pin, HIGH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250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startPin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delay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500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contactor2Pin, HIGH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l1Pin,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l2Pin,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contactor1Pin,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digitalWrite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contactor2Pin, LOW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Function to measure and calculate the run current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getcurrent_RUN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voltage;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current;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sum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time_check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millis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counter =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Measure current for 1 second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millis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sz="1000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time_check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1000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1000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voltage =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ads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readADC_Differential_2_3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* multiplier;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current = voltage * FACTOR;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sum +=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sq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counter++;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b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// Calculate RMS current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current = </a:t>
            </a:r>
            <a:r>
              <a:rPr lang="en-US" sz="1000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sqrt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sum / counter</a:t>
            </a:r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current;</a:t>
            </a:r>
          </a:p>
          <a:p>
            <a:r>
              <a:rPr lang="en-US" sz="1000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3F5E4-5627-F0AA-6E74-0A8295F406D3}"/>
              </a:ext>
            </a:extLst>
          </p:cNvPr>
          <p:cNvSpPr txBox="1"/>
          <p:nvPr/>
        </p:nvSpPr>
        <p:spPr>
          <a:xfrm>
            <a:off x="2880360" y="63492"/>
            <a:ext cx="73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Arduino Nano (Don’t need anything fancy and had a couple lying around)</a:t>
            </a:r>
          </a:p>
        </p:txBody>
      </p:sp>
    </p:spTree>
    <p:extLst>
      <p:ext uri="{BB962C8B-B14F-4D97-AF65-F5344CB8AC3E}">
        <p14:creationId xmlns:p14="http://schemas.microsoft.com/office/powerpoint/2010/main" val="16934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B8A9-7C61-8ED0-2FEC-BA3F0DEC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Photos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CD1230-7DA2-8F62-6414-937C3A41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78" y="335376"/>
            <a:ext cx="4253653" cy="56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06B305-81F6-1CF4-2A64-C100615D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6" y="1306025"/>
            <a:ext cx="4575770" cy="392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6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0693-13A8-97E3-73D7-C588708C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Photos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9C18FF-39D6-B798-88D0-31E711070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8922" r="5805" b="2627"/>
          <a:stretch/>
        </p:blipFill>
        <p:spPr bwMode="auto">
          <a:xfrm>
            <a:off x="1698243" y="1158925"/>
            <a:ext cx="3806891" cy="49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7DFBAAB9-55B4-673B-6496-598FAB9AB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08" y="1423222"/>
            <a:ext cx="4433145" cy="3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B2A82-700A-FDF1-91A9-F6C66EA0915E}"/>
              </a:ext>
            </a:extLst>
          </p:cNvPr>
          <p:cNvSpPr txBox="1"/>
          <p:nvPr/>
        </p:nvSpPr>
        <p:spPr>
          <a:xfrm>
            <a:off x="5573486" y="135537"/>
            <a:ext cx="2127522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Control Electronics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Arduino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Relay Board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ADC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AC/DC Converter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0B413-78E8-7E26-3A49-1485F2EBD1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404049" y="751090"/>
            <a:ext cx="1169437" cy="1344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5AA565-1420-57DA-C044-09374CDD2FEF}"/>
              </a:ext>
            </a:extLst>
          </p:cNvPr>
          <p:cNvSpPr txBox="1"/>
          <p:nvPr/>
        </p:nvSpPr>
        <p:spPr>
          <a:xfrm>
            <a:off x="62204" y="2819643"/>
            <a:ext cx="1567687" cy="2154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Main Compartment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Capacitors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Start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Main power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Indicator light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Start Switch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0EFA8-5284-AAD4-3DA4-9D3FE65D96D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29891" y="3896861"/>
            <a:ext cx="1075987" cy="183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5015AD-9140-D1F3-5179-144C7CB0BD61}"/>
              </a:ext>
            </a:extLst>
          </p:cNvPr>
          <p:cNvSpPr txBox="1"/>
          <p:nvPr/>
        </p:nvSpPr>
        <p:spPr>
          <a:xfrm>
            <a:off x="5667010" y="3114541"/>
            <a:ext cx="1735421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Output Side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2 Pole Toggle Switch with O/L heater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Dryer Plug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3 Pole Output Contactor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8C7495-6443-A55A-5E41-14143B805B0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273565" y="3945538"/>
            <a:ext cx="1393445" cy="414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4431-E63F-23A9-4583-FF2E2AA9150E}"/>
              </a:ext>
            </a:extLst>
          </p:cNvPr>
          <p:cNvSpPr txBox="1"/>
          <p:nvPr/>
        </p:nvSpPr>
        <p:spPr>
          <a:xfrm>
            <a:off x="10429431" y="4853083"/>
            <a:ext cx="13809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Idler Motor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22302C-9841-7D67-8AB2-7176835A95D3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678247" y="3945538"/>
            <a:ext cx="441649" cy="907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art Button">
            <a:hlinkClick r:id="" action="ppaction://media"/>
            <a:extLst>
              <a:ext uri="{FF2B5EF4-FFF2-40B4-BE49-F238E27FC236}">
                <a16:creationId xmlns:a16="http://schemas.microsoft.com/office/drawing/2014/main" id="{9444FBE6-E054-282B-008D-D2B4901DD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8880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r_Run">
            <a:hlinkClick r:id="" action="ppaction://media"/>
            <a:extLst>
              <a:ext uri="{FF2B5EF4-FFF2-40B4-BE49-F238E27FC236}">
                <a16:creationId xmlns:a16="http://schemas.microsoft.com/office/drawing/2014/main" id="{CCDC2C6A-6C2D-46F9-AAC1-857BC4271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8382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66BC-F553-1307-270B-CBC0C0EB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8857-D0AD-C0B4-D116-836C45D2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665" y="877658"/>
            <a:ext cx="5655733" cy="2242763"/>
          </a:xfrm>
        </p:spPr>
        <p:txBody>
          <a:bodyPr/>
          <a:lstStyle/>
          <a:p>
            <a:r>
              <a:rPr lang="en-US" dirty="0"/>
              <a:t>Do not own differential 400V 100x probes for obvious reasons</a:t>
            </a:r>
          </a:p>
          <a:p>
            <a:r>
              <a:rPr lang="en-US" dirty="0"/>
              <a:t>Wrote </a:t>
            </a:r>
            <a:r>
              <a:rPr lang="en-US" dirty="0" err="1"/>
              <a:t>Matlab</a:t>
            </a:r>
            <a:r>
              <a:rPr lang="en-US" dirty="0"/>
              <a:t> Script to measure using standard 10x probes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B2875-63E9-9038-D3F6-FD185750A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61" y="843719"/>
            <a:ext cx="5956300" cy="521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62ABA-482A-730B-B250-8B7C1DFEB688}"/>
              </a:ext>
            </a:extLst>
          </p:cNvPr>
          <p:cNvSpPr txBox="1"/>
          <p:nvPr/>
        </p:nvSpPr>
        <p:spPr>
          <a:xfrm>
            <a:off x="289666" y="3136635"/>
            <a:ext cx="5655732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to Oscilloscope over WIFI with NIVISA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sampling rate, data length,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registers for three channels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Data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the data into usable time and voltages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as sinusoids to find phase and amplitude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(loop with some optimizations to get auto updating plot every second)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9ACF7-EBE2-B29F-9061-ADFC83C354DD}"/>
              </a:ext>
            </a:extLst>
          </p:cNvPr>
          <p:cNvSpPr txBox="1"/>
          <p:nvPr/>
        </p:nvSpPr>
        <p:spPr>
          <a:xfrm>
            <a:off x="8670039" y="5732251"/>
            <a:ext cx="105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No Load</a:t>
            </a:r>
          </a:p>
        </p:txBody>
      </p:sp>
    </p:spTree>
    <p:extLst>
      <p:ext uri="{BB962C8B-B14F-4D97-AF65-F5344CB8AC3E}">
        <p14:creationId xmlns:p14="http://schemas.microsoft.com/office/powerpoint/2010/main" val="10464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C6E74D-DBBA-D087-538C-DD05A196B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96" y="788217"/>
            <a:ext cx="5905500" cy="5237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3F0002-764C-57C5-B4CA-EB1FDD96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03222-5098-64D9-4CA8-5C48BA518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166" y="796863"/>
            <a:ext cx="5943600" cy="5251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B1157-33A5-1FBF-6115-87C134BF3D90}"/>
              </a:ext>
            </a:extLst>
          </p:cNvPr>
          <p:cNvSpPr txBox="1"/>
          <p:nvPr/>
        </p:nvSpPr>
        <p:spPr>
          <a:xfrm>
            <a:off x="2356401" y="5670963"/>
            <a:ext cx="162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Shaper – 1.7A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BEF14-EA2B-DE02-F815-9F7CE4949D34}"/>
              </a:ext>
            </a:extLst>
          </p:cNvPr>
          <p:cNvSpPr txBox="1"/>
          <p:nvPr/>
        </p:nvSpPr>
        <p:spPr>
          <a:xfrm>
            <a:off x="6117167" y="5659356"/>
            <a:ext cx="5943599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Gentona Book" panose="00000800000000000000" charset="0"/>
                <a:ea typeface="Aptos" panose="020B0004020202020204" pitchFamily="34" charset="0"/>
                <a:cs typeface="Times New Roman" panose="02020603050405020304" pitchFamily="18" charset="0"/>
              </a:rPr>
              <a:t>Shaper and Bridgeport together - 3.74A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F877A-E914-E6FC-26DF-F4723A521AB6}"/>
              </a:ext>
            </a:extLst>
          </p:cNvPr>
          <p:cNvSpPr txBox="1"/>
          <p:nvPr/>
        </p:nvSpPr>
        <p:spPr>
          <a:xfrm>
            <a:off x="4597946" y="6069783"/>
            <a:ext cx="3038441" cy="38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Gentona Book" panose="00000800000000000000" charset="0"/>
                <a:ea typeface="Aptos" panose="020B0004020202020204" pitchFamily="34" charset="0"/>
                <a:cs typeface="Arial" panose="020B0604020202020204" pitchFamily="34" charset="0"/>
              </a:rPr>
              <a:t>Voltage Sags Under Load!</a:t>
            </a:r>
          </a:p>
        </p:txBody>
      </p:sp>
    </p:spTree>
    <p:extLst>
      <p:ext uri="{BB962C8B-B14F-4D97-AF65-F5344CB8AC3E}">
        <p14:creationId xmlns:p14="http://schemas.microsoft.com/office/powerpoint/2010/main" val="17737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693C8-B5C4-A267-08E4-B79027E0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" y="679417"/>
            <a:ext cx="5715000" cy="3215132"/>
          </a:xfrm>
        </p:spPr>
        <p:txBody>
          <a:bodyPr>
            <a:normAutofit/>
          </a:bodyPr>
          <a:lstStyle/>
          <a:p>
            <a:r>
              <a:rPr lang="en-US" sz="2400" dirty="0"/>
              <a:t>Been working for a month or so now with no issues</a:t>
            </a:r>
          </a:p>
          <a:p>
            <a:r>
              <a:rPr lang="en-US" sz="2400" dirty="0"/>
              <a:t>Oversized all components to eventually replace the 2HP idler with a 7HP one</a:t>
            </a:r>
          </a:p>
          <a:p>
            <a:r>
              <a:rPr lang="en-US" sz="2400" dirty="0"/>
              <a:t>Put it all into a GitHub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B78735-7187-A1A5-6172-C56380EA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4020B3-C63C-32A7-0E13-433D3FFB5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13" y="432859"/>
            <a:ext cx="4410640" cy="587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A40C5B-71B1-BCEC-0991-1C891D4B0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7" b="6946"/>
          <a:stretch/>
        </p:blipFill>
        <p:spPr bwMode="auto">
          <a:xfrm>
            <a:off x="755010" y="3695700"/>
            <a:ext cx="4624079" cy="261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6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6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2C87-6BB6-61A3-7462-6355D777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8" y="953699"/>
            <a:ext cx="11429360" cy="843717"/>
          </a:xfrm>
        </p:spPr>
        <p:txBody>
          <a:bodyPr/>
          <a:lstStyle/>
          <a:p>
            <a:r>
              <a:rPr lang="en-US" dirty="0"/>
              <a:t>Motivation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5D5C-49BD-E7C0-C294-25B3413E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16" y="1799673"/>
            <a:ext cx="5376333" cy="3471249"/>
          </a:xfrm>
        </p:spPr>
        <p:txBody>
          <a:bodyPr>
            <a:normAutofit/>
          </a:bodyPr>
          <a:lstStyle/>
          <a:p>
            <a:r>
              <a:rPr lang="en-US" sz="2200" dirty="0">
                <a:effectLst/>
                <a:ea typeface="Calibri" panose="020F0502020204030204" pitchFamily="34" charset="0"/>
              </a:rPr>
              <a:t>Hobby level machinists, woodworkers, and other specialties own three phase delta connected equipment</a:t>
            </a:r>
          </a:p>
          <a:p>
            <a:pPr lvl="1"/>
            <a:r>
              <a:rPr lang="en-US" sz="1800" dirty="0">
                <a:ea typeface="Calibri" panose="020F0502020204030204" pitchFamily="34" charset="0"/>
              </a:rPr>
              <a:t>Cheaper second hand</a:t>
            </a:r>
          </a:p>
          <a:p>
            <a:pPr lvl="1"/>
            <a:r>
              <a:rPr lang="en-US" sz="1800" dirty="0">
                <a:ea typeface="Calibri" panose="020F0502020204030204" pitchFamily="34" charset="0"/>
              </a:rPr>
              <a:t>More reliable</a:t>
            </a:r>
          </a:p>
          <a:p>
            <a:r>
              <a:rPr lang="en-US" sz="2200" dirty="0"/>
              <a:t>United States residential areas is typically singe-split phase power</a:t>
            </a:r>
          </a:p>
          <a:p>
            <a:pPr lvl="1"/>
            <a:r>
              <a:rPr lang="en-US" sz="1800" dirty="0"/>
              <a:t>Two 120V lines separated by 180 degrees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ACF247-CD03-17CF-904B-BFAB0D06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73" y="3271933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71B6D9-2769-5999-32EF-A06D9024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73" y="173999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5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6505-B57C-944F-BF41-48E9C86C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</p:spPr>
        <p:txBody>
          <a:bodyPr/>
          <a:lstStyle/>
          <a:p>
            <a:r>
              <a:rPr lang="en-US" dirty="0"/>
              <a:t>Choices For Phase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13BCD-7308-883D-FD0A-BB86B6F1D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3547" y="1096498"/>
            <a:ext cx="3511790" cy="840475"/>
          </a:xfrm>
        </p:spPr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3A1F5-C7C5-905D-2BCD-02884109F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06639" y="1096497"/>
            <a:ext cx="3511790" cy="840475"/>
          </a:xfrm>
        </p:spPr>
        <p:txBody>
          <a:bodyPr/>
          <a:lstStyle/>
          <a:p>
            <a:r>
              <a:rPr lang="en-US" dirty="0"/>
              <a:t>Rotary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688A9-ED70-1D3E-FF6E-1EAEE6757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566" y="1096499"/>
            <a:ext cx="3511790" cy="840475"/>
          </a:xfrm>
        </p:spPr>
        <p:txBody>
          <a:bodyPr/>
          <a:lstStyle/>
          <a:p>
            <a:r>
              <a:rPr lang="en-US" dirty="0"/>
              <a:t>VFD</a:t>
            </a:r>
          </a:p>
        </p:txBody>
      </p:sp>
      <p:pic>
        <p:nvPicPr>
          <p:cNvPr id="9" name="Picture 8" descr="A diagram of a capacitor&#10;&#10;Description automatically generated">
            <a:extLst>
              <a:ext uri="{FF2B5EF4-FFF2-40B4-BE49-F238E27FC236}">
                <a16:creationId xmlns:a16="http://schemas.microsoft.com/office/drawing/2014/main" id="{BCD260E4-8BE2-902E-8341-B005BFA9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78" y="2001105"/>
            <a:ext cx="3273365" cy="142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19A56-24A6-C0FA-69C7-C6AB4C1D3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27" y="2001105"/>
            <a:ext cx="3536950" cy="2595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8" name="Picture 4" descr="Block diagram of the VFD. | Download Scientific Diagram">
            <a:extLst>
              <a:ext uri="{FF2B5EF4-FFF2-40B4-BE49-F238E27FC236}">
                <a16:creationId xmlns:a16="http://schemas.microsoft.com/office/drawing/2014/main" id="{04E02301-0143-FB5F-3436-8205F623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" y="1822132"/>
            <a:ext cx="4092828" cy="142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0FD00-C94D-513B-4C02-DE4FA6B7E37A}"/>
              </a:ext>
            </a:extLst>
          </p:cNvPr>
          <p:cNvSpPr txBox="1"/>
          <p:nvPr/>
        </p:nvSpPr>
        <p:spPr>
          <a:xfrm>
            <a:off x="5482161" y="3347668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0DF4E-7E58-FAF2-BC08-904E4B01BC09}"/>
              </a:ext>
            </a:extLst>
          </p:cNvPr>
          <p:cNvSpPr txBox="1"/>
          <p:nvPr/>
        </p:nvSpPr>
        <p:spPr>
          <a:xfrm>
            <a:off x="9195490" y="4530313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F78AC7-379F-8330-6F57-4178836FA9B7}"/>
              </a:ext>
            </a:extLst>
          </p:cNvPr>
          <p:cNvSpPr txBox="1"/>
          <p:nvPr/>
        </p:nvSpPr>
        <p:spPr>
          <a:xfrm>
            <a:off x="792467" y="3167140"/>
            <a:ext cx="3536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effectLst/>
              </a:rPr>
              <a:t>J. Ali Et. Al., “Design and Implementation of a Musical Water Fountain Based on Sound Harmonics Using IIR Filters,” </a:t>
            </a:r>
            <a:r>
              <a:rPr lang="en-US" sz="600" i="1" dirty="0">
                <a:effectLst/>
              </a:rPr>
              <a:t>IJCDS</a:t>
            </a:r>
            <a:r>
              <a:rPr lang="en-US" sz="600" dirty="0">
                <a:effectLst/>
              </a:rPr>
              <a:t>, vol. 9, no. 2, pp. 319–333, Jan. 2020, </a:t>
            </a:r>
            <a:r>
              <a:rPr lang="en-US" sz="600" dirty="0" err="1">
                <a:effectLst/>
              </a:rPr>
              <a:t>doi</a:t>
            </a:r>
            <a:r>
              <a:rPr lang="en-US" sz="600" dirty="0">
                <a:effectLst/>
              </a:rPr>
              <a:t>: </a:t>
            </a:r>
            <a:r>
              <a:rPr lang="en-US" sz="600" dirty="0">
                <a:effectLst/>
                <a:hlinkClick r:id="rId5"/>
              </a:rPr>
              <a:t>10.12785/</a:t>
            </a:r>
            <a:r>
              <a:rPr lang="en-US" sz="600" dirty="0" err="1">
                <a:effectLst/>
                <a:hlinkClick r:id="rId5"/>
              </a:rPr>
              <a:t>ijcds</a:t>
            </a:r>
            <a:r>
              <a:rPr lang="en-US" sz="600" dirty="0">
                <a:effectLst/>
                <a:hlinkClick r:id="rId5"/>
              </a:rPr>
              <a:t>/090217</a:t>
            </a:r>
            <a:r>
              <a:rPr lang="en-US" sz="600" dirty="0">
                <a:effectLst/>
              </a:rPr>
              <a:t>.</a:t>
            </a: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49CAE026-BC00-7909-F36F-9B40F54A9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63" y="4215111"/>
            <a:ext cx="3112135" cy="16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DF3497-E3FF-F48C-596E-05292CD6CAFB}"/>
              </a:ext>
            </a:extLst>
          </p:cNvPr>
          <p:cNvSpPr txBox="1"/>
          <p:nvPr/>
        </p:nvSpPr>
        <p:spPr>
          <a:xfrm>
            <a:off x="1636762" y="5797959"/>
            <a:ext cx="1442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vfd-softstarter.com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46189-DF2D-CAE8-AED5-17D2CC5F0C7B}"/>
              </a:ext>
            </a:extLst>
          </p:cNvPr>
          <p:cNvSpPr txBox="1"/>
          <p:nvPr/>
        </p:nvSpPr>
        <p:spPr>
          <a:xfrm>
            <a:off x="4630001" y="3857194"/>
            <a:ext cx="3160842" cy="173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“Single Phasing” a three-phase motor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get is started via a starting capacitor or mechanical motion, can run on single phase itself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F6A6A-EC8A-0861-742E-AFC2A490D6FF}"/>
              </a:ext>
            </a:extLst>
          </p:cNvPr>
          <p:cNvSpPr txBox="1"/>
          <p:nvPr/>
        </p:nvSpPr>
        <p:spPr>
          <a:xfrm>
            <a:off x="8237642" y="4661118"/>
            <a:ext cx="3160842" cy="173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 an additional motor in the mix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phases a “Idler Motor”, which in turn can power the Tool Motor off its generated third leg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F12D15-5700-D405-B000-2AA83387BB34}"/>
              </a:ext>
            </a:extLst>
          </p:cNvPr>
          <p:cNvSpPr txBox="1"/>
          <p:nvPr/>
        </p:nvSpPr>
        <p:spPr>
          <a:xfrm>
            <a:off x="1022360" y="3519822"/>
            <a:ext cx="316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Approximates three-phase using PWM signals</a:t>
            </a:r>
          </a:p>
        </p:txBody>
      </p:sp>
    </p:spTree>
    <p:extLst>
      <p:ext uri="{BB962C8B-B14F-4D97-AF65-F5344CB8AC3E}">
        <p14:creationId xmlns:p14="http://schemas.microsoft.com/office/powerpoint/2010/main" val="6267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6505-B57C-944F-BF41-48E9C86C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</p:spPr>
        <p:txBody>
          <a:bodyPr/>
          <a:lstStyle/>
          <a:p>
            <a:r>
              <a:rPr lang="en-US" dirty="0"/>
              <a:t>Choices For Phase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13BCD-7308-883D-FD0A-BB86B6F1D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3547" y="1096498"/>
            <a:ext cx="3511790" cy="840475"/>
          </a:xfrm>
        </p:spPr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3A1F5-C7C5-905D-2BCD-02884109F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06639" y="1096497"/>
            <a:ext cx="3511790" cy="840475"/>
          </a:xfrm>
        </p:spPr>
        <p:txBody>
          <a:bodyPr/>
          <a:lstStyle/>
          <a:p>
            <a:r>
              <a:rPr lang="en-US" dirty="0"/>
              <a:t>Rotary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688A9-ED70-1D3E-FF6E-1EAEE6757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566" y="1096499"/>
            <a:ext cx="3511790" cy="840475"/>
          </a:xfrm>
        </p:spPr>
        <p:txBody>
          <a:bodyPr/>
          <a:lstStyle/>
          <a:p>
            <a:r>
              <a:rPr lang="en-US" dirty="0"/>
              <a:t>VFD</a:t>
            </a:r>
          </a:p>
        </p:txBody>
      </p:sp>
      <p:pic>
        <p:nvPicPr>
          <p:cNvPr id="1026" name="Picture 2" descr="North America Phase Converter Co. Logo">
            <a:extLst>
              <a:ext uri="{FF2B5EF4-FFF2-40B4-BE49-F238E27FC236}">
                <a16:creationId xmlns:a16="http://schemas.microsoft.com/office/drawing/2014/main" id="{1DF9F6DA-B69D-B9CF-8606-E819292B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44" y="118101"/>
            <a:ext cx="3003297" cy="84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CF28B-3136-C229-ABD2-AC1EB4D1A87D}"/>
              </a:ext>
            </a:extLst>
          </p:cNvPr>
          <p:cNvSpPr txBox="1"/>
          <p:nvPr/>
        </p:nvSpPr>
        <p:spPr>
          <a:xfrm>
            <a:off x="878566" y="1989039"/>
            <a:ext cx="3160842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cost (200$)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a separate VFD for every motor in a shop (custom configured settings per motor)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advanced start, stop, and speed control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not run CNC or electronics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00824-D9A2-A89D-79E6-2A7E15BEE36A}"/>
              </a:ext>
            </a:extLst>
          </p:cNvPr>
          <p:cNvSpPr txBox="1"/>
          <p:nvPr/>
        </p:nvSpPr>
        <p:spPr>
          <a:xfrm>
            <a:off x="4569021" y="1982659"/>
            <a:ext cx="3160842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Cheap ($150)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1/3 Drop in Maximum HP on the tool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a different converter for every motor HP (capacitors have to be resized)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purely motor loads only (no CNC etc.)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B2DBD-4779-AC02-CBDE-059FCC4E463F}"/>
              </a:ext>
            </a:extLst>
          </p:cNvPr>
          <p:cNvSpPr txBox="1"/>
          <p:nvPr/>
        </p:nvSpPr>
        <p:spPr>
          <a:xfrm>
            <a:off x="8152592" y="1989039"/>
            <a:ext cx="3160842" cy="2482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 ($1-2k)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Runs full tool HP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feed into a three-phase power panel to run a whole shop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run CNC and electronics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Draws Idle Power and is noisy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DAFA67-1E09-9CC7-A89C-A511157B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911" y="4675654"/>
            <a:ext cx="2137161" cy="17664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8F4F94-C020-2DE7-D8A9-75DE816D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584" y="4544899"/>
            <a:ext cx="1328816" cy="18813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882744-AB59-A9E7-25E2-D9B81E9F1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819" y="4791120"/>
            <a:ext cx="2041724" cy="1650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FE64E7-CDE8-CB75-F6C3-8DA63E8E6AFC}"/>
              </a:ext>
            </a:extLst>
          </p:cNvPr>
          <p:cNvSpPr/>
          <p:nvPr/>
        </p:nvSpPr>
        <p:spPr>
          <a:xfrm>
            <a:off x="8102600" y="1096499"/>
            <a:ext cx="3600450" cy="53866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7D0F3-A06E-2B0F-1D46-288D875CBE83}"/>
              </a:ext>
            </a:extLst>
          </p:cNvPr>
          <p:cNvSpPr txBox="1"/>
          <p:nvPr/>
        </p:nvSpPr>
        <p:spPr>
          <a:xfrm>
            <a:off x="10546486" y="5200126"/>
            <a:ext cx="10731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Focusing On Rotary!</a:t>
            </a:r>
          </a:p>
        </p:txBody>
      </p:sp>
    </p:spTree>
    <p:extLst>
      <p:ext uri="{BB962C8B-B14F-4D97-AF65-F5344CB8AC3E}">
        <p14:creationId xmlns:p14="http://schemas.microsoft.com/office/powerpoint/2010/main" val="17867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DE01-0848-B315-F1EC-571FDD32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29360" cy="843717"/>
          </a:xfrm>
        </p:spPr>
        <p:txBody>
          <a:bodyPr/>
          <a:lstStyle/>
          <a:p>
            <a:r>
              <a:rPr lang="en-US" dirty="0"/>
              <a:t>High Leg Delta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A78216A-9F2F-5C6D-F2D0-AB50786B357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9210599"/>
                  </p:ext>
                </p:extLst>
              </p:nvPr>
            </p:nvGraphicFramePr>
            <p:xfrm>
              <a:off x="6303210" y="3647265"/>
              <a:ext cx="5714999" cy="240328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82446">
                      <a:extLst>
                        <a:ext uri="{9D8B030D-6E8A-4147-A177-3AD203B41FA5}">
                          <a16:colId xmlns:a16="http://schemas.microsoft.com/office/drawing/2014/main" val="4229006772"/>
                        </a:ext>
                      </a:extLst>
                    </a:gridCol>
                    <a:gridCol w="3132553">
                      <a:extLst>
                        <a:ext uri="{9D8B030D-6E8A-4147-A177-3AD203B41FA5}">
                          <a16:colId xmlns:a16="http://schemas.microsoft.com/office/drawing/2014/main" val="3467786100"/>
                        </a:ext>
                      </a:extLst>
                    </a:gridCol>
                  </a:tblGrid>
                  <a:tr h="103945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Input waveform:</a:t>
                          </a:r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𝑝𝑖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Simplification:</a:t>
                          </a:r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pi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extLst>
                      <a:ext uri="{0D108BD9-81ED-4DB2-BD59-A6C34878D82A}">
                        <a16:rowId xmlns:a16="http://schemas.microsoft.com/office/drawing/2014/main" val="1201316448"/>
                      </a:ext>
                    </a:extLst>
                  </a:tr>
                  <a:tr h="127386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Subtracting each waveform from its neighbor:</a:t>
                          </a:r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𝑝𝑖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𝑝𝑖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=−2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0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𝑝𝑖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den>
                                        </m:f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=−2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kern="100" dirty="0">
                            <a:solidFill>
                              <a:srgbClr val="262626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extLst>
                      <a:ext uri="{0D108BD9-81ED-4DB2-BD59-A6C34878D82A}">
                        <a16:rowId xmlns:a16="http://schemas.microsoft.com/office/drawing/2014/main" val="2483544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A78216A-9F2F-5C6D-F2D0-AB50786B357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9210599"/>
                  </p:ext>
                </p:extLst>
              </p:nvPr>
            </p:nvGraphicFramePr>
            <p:xfrm>
              <a:off x="6303210" y="3647265"/>
              <a:ext cx="5714999" cy="240328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82446">
                      <a:extLst>
                        <a:ext uri="{9D8B030D-6E8A-4147-A177-3AD203B41FA5}">
                          <a16:colId xmlns:a16="http://schemas.microsoft.com/office/drawing/2014/main" val="4229006772"/>
                        </a:ext>
                      </a:extLst>
                    </a:gridCol>
                    <a:gridCol w="3132553">
                      <a:extLst>
                        <a:ext uri="{9D8B030D-6E8A-4147-A177-3AD203B41FA5}">
                          <a16:colId xmlns:a16="http://schemas.microsoft.com/office/drawing/2014/main" val="3467786100"/>
                        </a:ext>
                      </a:extLst>
                    </a:gridCol>
                  </a:tblGrid>
                  <a:tr h="10798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013" marR="66013" marT="0" marB="0">
                        <a:blipFill>
                          <a:blip r:embed="rId2"/>
                          <a:stretch>
                            <a:fillRect l="-236" t="-2825" r="-122406" b="-124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013" marR="66013" marT="0" marB="0">
                        <a:blipFill>
                          <a:blip r:embed="rId2"/>
                          <a:stretch>
                            <a:fillRect l="-82524" t="-2825" r="-777" b="-124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316448"/>
                      </a:ext>
                    </a:extLst>
                  </a:tr>
                  <a:tr h="13234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013" marR="66013" marT="0" marB="0">
                        <a:blipFill>
                          <a:blip r:embed="rId2"/>
                          <a:stretch>
                            <a:fillRect l="-236" t="-83486" r="-122406" b="-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kern="100" dirty="0">
                            <a:solidFill>
                              <a:srgbClr val="262626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extLst>
                      <a:ext uri="{0D108BD9-81ED-4DB2-BD59-A6C34878D82A}">
                        <a16:rowId xmlns:a16="http://schemas.microsoft.com/office/drawing/2014/main" val="24835448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EF32547-EF07-B3C8-FB17-460C4BD1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7" y="193841"/>
            <a:ext cx="3186217" cy="322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AF5EF-47C6-7EE8-D608-167BEAC2F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81" y="4767419"/>
            <a:ext cx="1332528" cy="1332528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D8237A-C820-3EF9-2BFD-539BB3C43C4D}"/>
              </a:ext>
            </a:extLst>
          </p:cNvPr>
          <p:cNvGrpSpPr/>
          <p:nvPr/>
        </p:nvGrpSpPr>
        <p:grpSpPr>
          <a:xfrm>
            <a:off x="9998989" y="5213524"/>
            <a:ext cx="804304" cy="685651"/>
            <a:chOff x="113193" y="-50799"/>
            <a:chExt cx="1262256" cy="113915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6E76821-D7D6-F88C-5833-87D1ACB011E8}"/>
                </a:ext>
              </a:extLst>
            </p:cNvPr>
            <p:cNvCxnSpPr>
              <a:cxnSpLocks/>
            </p:cNvCxnSpPr>
            <p:nvPr/>
          </p:nvCxnSpPr>
          <p:spPr>
            <a:xfrm>
              <a:off x="793750" y="342900"/>
              <a:ext cx="0" cy="74545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89A46A1-A7C1-E0FD-B96B-15DAB8DF18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193" y="-44449"/>
              <a:ext cx="667858" cy="38099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2144075-8031-51A9-30CE-265B236FA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1" y="-50799"/>
              <a:ext cx="594398" cy="39369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C9F453E-7917-15A8-B97C-BD6F91D9A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99" y="3647265"/>
            <a:ext cx="5673981" cy="2738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30EAD-7BA7-D1E1-3B70-D0C25E61A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99" y="769915"/>
            <a:ext cx="5680237" cy="2738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196F8E-30D9-94CC-D6A5-F7F10CF37942}"/>
              </a:ext>
            </a:extLst>
          </p:cNvPr>
          <p:cNvSpPr txBox="1"/>
          <p:nvPr/>
        </p:nvSpPr>
        <p:spPr>
          <a:xfrm>
            <a:off x="8432296" y="3265866"/>
            <a:ext cx="1359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electram.com</a:t>
            </a:r>
          </a:p>
        </p:txBody>
      </p:sp>
    </p:spTree>
    <p:extLst>
      <p:ext uri="{BB962C8B-B14F-4D97-AF65-F5344CB8AC3E}">
        <p14:creationId xmlns:p14="http://schemas.microsoft.com/office/powerpoint/2010/main" val="14556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6F81-290F-72C0-1A82-D9F1719D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This Mathematically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2B468-B3CB-8E20-680C-3C6E18F5FC4A}"/>
              </a:ext>
            </a:extLst>
          </p:cNvPr>
          <p:cNvSpPr txBox="1"/>
          <p:nvPr/>
        </p:nvSpPr>
        <p:spPr>
          <a:xfrm>
            <a:off x="7492681" y="1104068"/>
            <a:ext cx="407302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Code:</a:t>
            </a: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%Constants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V1 = 120*sqrt(2);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V2 = -120*sqrt(2);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 = 2 * pi * 60;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= w * 1j;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 = 2;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 = 20E-3;</a:t>
            </a:r>
          </a:p>
          <a:p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desired_H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120*sqrt(3)*sqrt(2) * exp(1j * 90 * pi/180);</a:t>
            </a:r>
          </a:p>
          <a:p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%Transfer Function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numerator = V1*((s*C1) + (1/((s*L)+R))) + V2*((s*C2) + (1/((s*L)+R)));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denominator = (s*C1) + (2/((s*L)+R)) + (s*C2);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 = numerator/denominator;</a:t>
            </a:r>
          </a:p>
          <a:p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%Fitting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eq1 = real(H) == real(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desired_H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eq2 = 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(H) == 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desired_H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 = 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vpasolve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([eq1, eq2], [C1, C2], [0.0001, 0.0001]);</a:t>
            </a:r>
            <a:b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%Print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fprintf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dirty="0">
                <a:solidFill>
                  <a:srgbClr val="AA04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'C1 = %.2f µF\n'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double(sol.C1) * 1e6);</a:t>
            </a:r>
          </a:p>
          <a:p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fprintf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dirty="0">
                <a:solidFill>
                  <a:srgbClr val="AA04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'C2 = %.2f µF\n'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double(sol.C2) * 1e6);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C1 = 479.69 µF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C2 = 177.67 µF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C1699-FB6B-75E1-718C-E5563EA6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5" y="642714"/>
            <a:ext cx="6867027" cy="5812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E76379-D1F8-9682-0B16-0F0D1C1D62EC}"/>
                  </a:ext>
                </a:extLst>
              </p:cNvPr>
              <p:cNvSpPr txBox="1"/>
              <p:nvPr/>
            </p:nvSpPr>
            <p:spPr>
              <a:xfrm>
                <a:off x="6917267" y="244883"/>
                <a:ext cx="5274733" cy="6011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E76379-D1F8-9682-0B16-0F0D1C1D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267" y="244883"/>
                <a:ext cx="5274733" cy="601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2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2DC6-4EFB-A390-C4ED-B6A22865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is Actually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33767-A657-BA3B-19A9-CA914E7B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36062"/>
            <a:ext cx="5054600" cy="5385876"/>
          </a:xfrm>
        </p:spPr>
        <p:txBody>
          <a:bodyPr>
            <a:normAutofit/>
          </a:bodyPr>
          <a:lstStyle/>
          <a:p>
            <a:r>
              <a:rPr lang="en-US" sz="2600" dirty="0"/>
              <a:t>Need LCR Meter to calculate properly</a:t>
            </a:r>
          </a:p>
          <a:p>
            <a:r>
              <a:rPr lang="en-US" sz="2600" dirty="0"/>
              <a:t>Calculations assumed each winding is exactly the same</a:t>
            </a:r>
          </a:p>
          <a:p>
            <a:r>
              <a:rPr lang="en-US" sz="2600" dirty="0"/>
              <a:t>Working with standard values of run caps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D1851-CF17-E037-8A67-24B7444D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72" y="421860"/>
            <a:ext cx="4540355" cy="44469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135D8A-9858-D7F3-A49D-C01D852A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4" y="3625118"/>
            <a:ext cx="5543550" cy="26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BF580-5B64-A7A5-41D9-999159605A48}"/>
              </a:ext>
            </a:extLst>
          </p:cNvPr>
          <p:cNvSpPr txBox="1"/>
          <p:nvPr/>
        </p:nvSpPr>
        <p:spPr>
          <a:xfrm>
            <a:off x="8249265" y="4839027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F08B1-D599-07C6-68D7-0256B452F6FF}"/>
              </a:ext>
            </a:extLst>
          </p:cNvPr>
          <p:cNvSpPr txBox="1"/>
          <p:nvPr/>
        </p:nvSpPr>
        <p:spPr>
          <a:xfrm>
            <a:off x="2461175" y="6258563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</p:spTree>
    <p:extLst>
      <p:ext uri="{BB962C8B-B14F-4D97-AF65-F5344CB8AC3E}">
        <p14:creationId xmlns:p14="http://schemas.microsoft.com/office/powerpoint/2010/main" val="39361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45F0-06DA-A435-4C6D-C0EA3EA8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73729-B7D1-DF2E-A841-911F0E25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37" y="1649659"/>
            <a:ext cx="5391539" cy="35586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 Auto Start Stop</a:t>
            </a:r>
          </a:p>
          <a:p>
            <a:r>
              <a:rPr lang="en-US" dirty="0"/>
              <a:t>Have single phase power on for lighting even when the converter is off</a:t>
            </a:r>
          </a:p>
          <a:p>
            <a:r>
              <a:rPr lang="en-US" dirty="0"/>
              <a:t>One button push start</a:t>
            </a:r>
          </a:p>
          <a:p>
            <a:r>
              <a:rPr lang="en-US" dirty="0"/>
              <a:t>Tune in the voltage and phase</a:t>
            </a:r>
          </a:p>
          <a:p>
            <a:r>
              <a:rPr lang="en-US" dirty="0"/>
              <a:t>Add a current meter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F9CF3F-9E4A-C2EB-C249-641B54AD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198" y="421860"/>
            <a:ext cx="3689759" cy="336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D65747-E54F-8694-3D6A-40ADB649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78" y="3908675"/>
            <a:ext cx="2807477" cy="210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57D6DC1-4DC3-B909-F025-8AF6DE34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503" y="1501100"/>
            <a:ext cx="2471931" cy="339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E31B8-B09B-0978-8B12-BECC2509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A237-21FE-F741-F9A0-C92BB08A9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82218"/>
            <a:ext cx="5715001" cy="53858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a RF remote control connected to a relay in the converter</a:t>
            </a:r>
          </a:p>
          <a:p>
            <a:r>
              <a:rPr lang="en-US" dirty="0"/>
              <a:t>Place an additional wired switch next to each machine for the converter</a:t>
            </a:r>
          </a:p>
          <a:p>
            <a:r>
              <a:rPr lang="en-US" dirty="0"/>
              <a:t>Use a much larger start capacitor, and turn on both motors at the same time using a sense wire</a:t>
            </a:r>
          </a:p>
          <a:p>
            <a:r>
              <a:rPr lang="en-US" dirty="0"/>
              <a:t>Phoenix Phase Converters holds patent on similar solution to mine</a:t>
            </a:r>
          </a:p>
          <a:p>
            <a:pPr lvl="1"/>
            <a:r>
              <a:rPr lang="en-US" dirty="0"/>
              <a:t>Optional add on (doubles price of the standard model)</a:t>
            </a:r>
          </a:p>
          <a:p>
            <a:pPr lvl="1"/>
            <a:r>
              <a:rPr lang="en-US" dirty="0"/>
              <a:t>Company has poor reviews, questionable quality, loud undersized and too fast of motors, and is overpriced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5D1EAB-7DC4-12DE-BA06-4599961F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02" y="174172"/>
            <a:ext cx="1859372" cy="19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9F36F-2CE6-015F-1114-AACEB91F40E4}"/>
              </a:ext>
            </a:extLst>
          </p:cNvPr>
          <p:cNvSpPr txBox="1"/>
          <p:nvPr/>
        </p:nvSpPr>
        <p:spPr>
          <a:xfrm>
            <a:off x="8776726" y="1385394"/>
            <a:ext cx="1020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Amazon.com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44345-CF5B-9254-BF96-97F16A65AB1E}"/>
              </a:ext>
            </a:extLst>
          </p:cNvPr>
          <p:cNvSpPr txBox="1"/>
          <p:nvPr/>
        </p:nvSpPr>
        <p:spPr>
          <a:xfrm>
            <a:off x="8098811" y="4022347"/>
            <a:ext cx="1406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American Rotary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00D5A-6BF6-21D2-60DC-A9EC71222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944" y="4298763"/>
            <a:ext cx="2593910" cy="1729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8D28B-650D-44AD-A6D7-BA9739C2B97D}"/>
              </a:ext>
            </a:extLst>
          </p:cNvPr>
          <p:cNvSpPr txBox="1"/>
          <p:nvPr/>
        </p:nvSpPr>
        <p:spPr>
          <a:xfrm>
            <a:off x="6988218" y="5998762"/>
            <a:ext cx="374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www.phoenixphaseconverters.com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A1DB1-91D1-409C-5404-B0752C540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268" y="4353385"/>
            <a:ext cx="2880049" cy="16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lIns="45720" rIns="45720" rtlCol="0" anchor="ctr">
        <a:normAutofit fontScale="92500" lnSpcReduction="20000"/>
      </a:bodyPr>
      <a:lstStyle>
        <a:defPPr algn="ctr">
          <a:defRPr dirty="0" err="1" smtClean="0">
            <a:solidFill>
              <a:schemeClr val="tx1"/>
            </a:solidFill>
            <a:latin typeface="Gentona Book" pitchFamily="2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Gentona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2" id="{48B37A77-3EF4-9941-A8E5-EB924710A769}" vid="{C326E940-DFE3-9C4B-BFAC-140ADAAE5C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3394</TotalTime>
  <Words>1706</Words>
  <Application>Microsoft Office PowerPoint</Application>
  <PresentationFormat>Widescreen</PresentationFormat>
  <Paragraphs>259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Obviously Wide Semi</vt:lpstr>
      <vt:lpstr>Arial Black</vt:lpstr>
      <vt:lpstr>Wingdings</vt:lpstr>
      <vt:lpstr>Gentona Book</vt:lpstr>
      <vt:lpstr>Consolas</vt:lpstr>
      <vt:lpstr>Times New Roman</vt:lpstr>
      <vt:lpstr>Cambria Math</vt:lpstr>
      <vt:lpstr>Calibri</vt:lpstr>
      <vt:lpstr>Arial</vt:lpstr>
      <vt:lpstr>Office Theme</vt:lpstr>
      <vt:lpstr>Rotary Phase Converter Upgrade </vt:lpstr>
      <vt:lpstr>Motivation and Background</vt:lpstr>
      <vt:lpstr>Choices For Phase Conversion</vt:lpstr>
      <vt:lpstr>Choices For Phase Conversion</vt:lpstr>
      <vt:lpstr>High Leg Delta Configuration</vt:lpstr>
      <vt:lpstr>How To Get This Mathematically</vt:lpstr>
      <vt:lpstr>How It is Actually Found</vt:lpstr>
      <vt:lpstr>Goals for this Project</vt:lpstr>
      <vt:lpstr>Current Solutions</vt:lpstr>
      <vt:lpstr>PowerPoint Presentation</vt:lpstr>
      <vt:lpstr>Software</vt:lpstr>
      <vt:lpstr>Internal Photos</vt:lpstr>
      <vt:lpstr>External Photos</vt:lpstr>
      <vt:lpstr>PowerPoint Presentation</vt:lpstr>
      <vt:lpstr>PowerPoint Presentation</vt:lpstr>
      <vt:lpstr>Evaluating Performance</vt:lpstr>
      <vt:lpstr>Evaluating Performance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THE COLLEGE</dc:title>
  <dc:creator>Logan,Allison</dc:creator>
  <cp:lastModifiedBy>Vokoun, Steven</cp:lastModifiedBy>
  <cp:revision>76</cp:revision>
  <dcterms:created xsi:type="dcterms:W3CDTF">2023-01-11T13:28:39Z</dcterms:created>
  <dcterms:modified xsi:type="dcterms:W3CDTF">2024-04-17T04:56:04Z</dcterms:modified>
</cp:coreProperties>
</file>